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Nez_Perce_languag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Sahaptin_language" TargetMode="External"/><Relationship Id="rId4" Type="http://schemas.openxmlformats.org/officeDocument/2006/relationships/hyperlink" Target="https://en.wikipedia.org/wiki/Sahaptian_languag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9c80034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9c80034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4325" algn="l" rtl="0">
              <a:spcBef>
                <a:spcPts val="0"/>
              </a:spcBef>
              <a:spcAft>
                <a:spcPts val="0"/>
              </a:spcAft>
              <a:buClr>
                <a:srgbClr val="333333"/>
              </a:buClr>
              <a:buSzPts val="1350"/>
              <a:buChar char="●"/>
            </a:pPr>
            <a:r>
              <a:rPr lang="en" sz="1350">
                <a:solidFill>
                  <a:srgbClr val="333333"/>
                </a:solidFill>
                <a:highlight>
                  <a:srgbClr val="FFFFFF"/>
                </a:highlight>
              </a:rPr>
              <a:t>Joseph the Elder's relationship with the whites had been unprecedented. He'd been one of the early Nez Perce leaders to convert to Christianity, and his influence had gone a long way toward establishing peace with his white neighbors. </a:t>
            </a:r>
            <a:endParaRPr sz="1350">
              <a:solidFill>
                <a:srgbClr val="333333"/>
              </a:solidFill>
              <a:highlight>
                <a:srgbClr val="FFFFFF"/>
              </a:highlight>
            </a:endParaRPr>
          </a:p>
          <a:p>
            <a:pPr marL="457200" lvl="0" indent="-314325" algn="l" rtl="0">
              <a:spcBef>
                <a:spcPts val="0"/>
              </a:spcBef>
              <a:spcAft>
                <a:spcPts val="0"/>
              </a:spcAft>
              <a:buClr>
                <a:srgbClr val="333333"/>
              </a:buClr>
              <a:buSzPts val="1350"/>
              <a:buChar char="●"/>
            </a:pPr>
            <a:r>
              <a:rPr lang="en" sz="1350">
                <a:solidFill>
                  <a:srgbClr val="333333"/>
                </a:solidFill>
                <a:highlight>
                  <a:srgbClr val="FFFFFF"/>
                </a:highlight>
              </a:rPr>
              <a:t>In 1855, he forged a new treaty that created a new reservation for the Nez Perce.</a:t>
            </a:r>
            <a:endParaRPr sz="1350">
              <a:solidFill>
                <a:srgbClr val="333333"/>
              </a:solidFill>
              <a:highlight>
                <a:srgbClr val="FFFFFF"/>
              </a:highlight>
            </a:endParaRPr>
          </a:p>
          <a:p>
            <a:pPr marL="457200" lvl="0" indent="-314325" algn="l" rtl="0">
              <a:spcBef>
                <a:spcPts val="0"/>
              </a:spcBef>
              <a:spcAft>
                <a:spcPts val="0"/>
              </a:spcAft>
              <a:buClr>
                <a:srgbClr val="333333"/>
              </a:buClr>
              <a:buSzPts val="1350"/>
              <a:buChar char="●"/>
            </a:pPr>
            <a:r>
              <a:rPr lang="en" sz="1350">
                <a:solidFill>
                  <a:srgbClr val="333333"/>
                </a:solidFill>
                <a:highlight>
                  <a:srgbClr val="FFFFFF"/>
                </a:highlight>
              </a:rPr>
              <a:t>But that peace was fragile. After gold was discovered in the Nez Perce territory, white prospectors began to stream onto their lands. </a:t>
            </a:r>
            <a:endParaRPr sz="1350">
              <a:solidFill>
                <a:srgbClr val="333333"/>
              </a:solidFill>
              <a:highlight>
                <a:srgbClr val="FFFFFF"/>
              </a:highlight>
            </a:endParaRPr>
          </a:p>
          <a:p>
            <a:pPr marL="457200" lvl="0" indent="-314325" algn="l" rtl="0">
              <a:spcBef>
                <a:spcPts val="0"/>
              </a:spcBef>
              <a:spcAft>
                <a:spcPts val="0"/>
              </a:spcAft>
              <a:buClr>
                <a:srgbClr val="333333"/>
              </a:buClr>
              <a:buSzPts val="1350"/>
              <a:buChar char="●"/>
            </a:pPr>
            <a:r>
              <a:rPr lang="en" sz="1350">
                <a:solidFill>
                  <a:srgbClr val="333333"/>
                </a:solidFill>
                <a:highlight>
                  <a:srgbClr val="FFFFFF"/>
                </a:highlight>
              </a:rPr>
              <a:t>The relationship was soon upended when the United States government took back millions of acres it had promised to Joseph the Elder and his people.</a:t>
            </a:r>
            <a:endParaRPr sz="1350">
              <a:solidFill>
                <a:srgbClr val="333333"/>
              </a:solidFill>
              <a:highlight>
                <a:srgbClr val="FFFFFF"/>
              </a:highlight>
            </a:endParaRPr>
          </a:p>
          <a:p>
            <a:pPr marL="0" lvl="0" indent="0" algn="l" rtl="0">
              <a:spcBef>
                <a:spcPts val="0"/>
              </a:spcBef>
              <a:spcAft>
                <a:spcPts val="0"/>
              </a:spcAft>
              <a:buNone/>
            </a:pPr>
            <a:endParaRPr sz="1350">
              <a:solidFill>
                <a:srgbClr val="333333"/>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9c800344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9c80034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22222"/>
                </a:solidFill>
                <a:highlight>
                  <a:srgbClr val="FFFFFF"/>
                </a:highlight>
              </a:rPr>
              <a:t> </a:t>
            </a:r>
            <a:r>
              <a:rPr lang="en" sz="1050" u="sng">
                <a:solidFill>
                  <a:srgbClr val="0B0080"/>
                </a:solidFill>
                <a:highlight>
                  <a:srgbClr val="FFFFFF"/>
                </a:highlight>
                <a:hlinkClick r:id="rId3"/>
              </a:rPr>
              <a:t>Nez Perce language</a:t>
            </a:r>
            <a:r>
              <a:rPr lang="en" sz="1050">
                <a:solidFill>
                  <a:srgbClr val="222222"/>
                </a:solidFill>
                <a:highlight>
                  <a:srgbClr val="FFFFFF"/>
                </a:highlight>
              </a:rPr>
              <a:t>, or Niimiipuutímt, is a </a:t>
            </a:r>
            <a:r>
              <a:rPr lang="en" sz="1050" u="sng">
                <a:solidFill>
                  <a:srgbClr val="0B0080"/>
                </a:solidFill>
                <a:highlight>
                  <a:srgbClr val="FFFFFF"/>
                </a:highlight>
                <a:hlinkClick r:id="rId4"/>
              </a:rPr>
              <a:t>Sahaptian</a:t>
            </a:r>
            <a:r>
              <a:rPr lang="en" sz="1050">
                <a:solidFill>
                  <a:srgbClr val="222222"/>
                </a:solidFill>
                <a:highlight>
                  <a:srgbClr val="FFFFFF"/>
                </a:highlight>
              </a:rPr>
              <a:t> language related to the several dialects of </a:t>
            </a:r>
            <a:r>
              <a:rPr lang="en" sz="1050" u="sng">
                <a:solidFill>
                  <a:srgbClr val="0B0080"/>
                </a:solidFill>
                <a:highlight>
                  <a:srgbClr val="FFFFFF"/>
                </a:highlight>
                <a:hlinkClick r:id="rId5"/>
              </a:rPr>
              <a:t>Sahaptin</a:t>
            </a:r>
            <a:r>
              <a:rPr lang="en" sz="1050">
                <a:solidFill>
                  <a:srgbClr val="222222"/>
                </a:solidFill>
                <a:highlight>
                  <a:srgbClr val="FFFFFF"/>
                </a:highlight>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9c800344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9c800344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50">
                <a:solidFill>
                  <a:srgbClr val="333333"/>
                </a:solidFill>
                <a:highlight>
                  <a:srgbClr val="FFFFFF"/>
                </a:highlight>
              </a:rPr>
              <a:t>But that peace was fragile. After gold was discovered in the Nez Perce territory, white prospectors began to stream onto their lands. The relationship was soon upended when the United States government took back millions of acres it had promised to Joseph the Elder and his people.</a:t>
            </a:r>
            <a:endParaRPr sz="1350">
              <a:solidFill>
                <a:srgbClr val="333333"/>
              </a:solidFill>
              <a:highlight>
                <a:srgbClr val="FFFFFF"/>
              </a:highlight>
            </a:endParaRPr>
          </a:p>
          <a:p>
            <a:pPr marL="0" lvl="0" indent="0" algn="l" rtl="0">
              <a:lnSpc>
                <a:spcPct val="115000"/>
              </a:lnSpc>
              <a:spcBef>
                <a:spcPts val="2300"/>
              </a:spcBef>
              <a:spcAft>
                <a:spcPts val="0"/>
              </a:spcAft>
              <a:buNone/>
            </a:pPr>
            <a:r>
              <a:rPr lang="en" sz="1350">
                <a:solidFill>
                  <a:srgbClr val="333333"/>
                </a:solidFill>
                <a:highlight>
                  <a:srgbClr val="FFFFFF"/>
                </a:highlight>
              </a:rPr>
              <a:t>The irate chief denounced his former American friends and destroyed his Bible. More significantly, he refused to sign off on the boundaries of this "new" reservation and leave the Wallowa Valley.</a:t>
            </a:r>
            <a:endParaRPr sz="1350">
              <a:solidFill>
                <a:srgbClr val="333333"/>
              </a:solidFill>
              <a:highlight>
                <a:srgbClr val="FFFFFF"/>
              </a:highlight>
            </a:endParaRPr>
          </a:p>
          <a:p>
            <a:pPr marL="0" lvl="0" indent="0" algn="l" rtl="0">
              <a:lnSpc>
                <a:spcPct val="115000"/>
              </a:lnSpc>
              <a:spcBef>
                <a:spcPts val="2300"/>
              </a:spcBef>
              <a:spcAft>
                <a:spcPts val="0"/>
              </a:spcAft>
              <a:buNone/>
            </a:pPr>
            <a:r>
              <a:rPr lang="en" sz="1350">
                <a:solidFill>
                  <a:srgbClr val="333333"/>
                </a:solidFill>
                <a:highlight>
                  <a:srgbClr val="FFFFFF"/>
                </a:highlight>
              </a:rPr>
              <a:t>As his father had done before him, Chief Joseph, along with fellow Nez Perce leaders, chiefs Looking Glass and White Bird, balked at the resettlement plan.</a:t>
            </a:r>
            <a:endParaRPr sz="1350">
              <a:solidFill>
                <a:srgbClr val="333333"/>
              </a:solidFill>
              <a:highlight>
                <a:srgbClr val="FFFFFF"/>
              </a:highlight>
            </a:endParaRPr>
          </a:p>
          <a:p>
            <a:pPr marL="0" lvl="0" indent="0" algn="l" rtl="0">
              <a:lnSpc>
                <a:spcPct val="115000"/>
              </a:lnSpc>
              <a:spcBef>
                <a:spcPts val="2300"/>
              </a:spcBef>
              <a:spcAft>
                <a:spcPts val="0"/>
              </a:spcAft>
              <a:buNone/>
            </a:pPr>
            <a:r>
              <a:rPr lang="en" sz="1350">
                <a:solidFill>
                  <a:srgbClr val="333333"/>
                </a:solidFill>
                <a:highlight>
                  <a:srgbClr val="FFFFFF"/>
                </a:highlight>
              </a:rPr>
              <a:t>As tensions mounted, the three chiefs sensed that violence was imminent. In 1877, recognizing what a war could mean for their people, the chiefs backed down and agreed to the new reservation boundaries.</a:t>
            </a:r>
            <a:endParaRPr sz="1350">
              <a:solidFill>
                <a:srgbClr val="333333"/>
              </a:solidFill>
              <a:highlight>
                <a:srgbClr val="FFFFFF"/>
              </a:highlight>
            </a:endParaRPr>
          </a:p>
          <a:p>
            <a:pPr marL="0" lvl="0" indent="0" algn="l" rtl="0">
              <a:lnSpc>
                <a:spcPct val="115000"/>
              </a:lnSpc>
              <a:spcBef>
                <a:spcPts val="2300"/>
              </a:spcBef>
              <a:spcAft>
                <a:spcPts val="0"/>
              </a:spcAft>
              <a:buNone/>
            </a:pPr>
            <a:r>
              <a:rPr lang="en" sz="1350">
                <a:solidFill>
                  <a:srgbClr val="333333"/>
                </a:solidFill>
                <a:highlight>
                  <a:srgbClr val="FFFFFF"/>
                </a:highlight>
              </a:rPr>
              <a:t>Just before the move, however, warriors from White Bird's band attacked and killed several white settlers. Chief Joseph understood there would be brutal repercussions and in an effort to avoid defeat, and most likely his own death, he led his people on what is now widely considered one of the most remarkable retreats in military history.</a:t>
            </a:r>
            <a:endParaRPr sz="1350">
              <a:solidFill>
                <a:srgbClr val="333333"/>
              </a:solidFill>
              <a:highlight>
                <a:srgbClr val="FFFFFF"/>
              </a:highlight>
            </a:endParaRPr>
          </a:p>
          <a:p>
            <a:pPr marL="0" lvl="0" indent="0" algn="l" rtl="0">
              <a:lnSpc>
                <a:spcPct val="115000"/>
              </a:lnSpc>
              <a:spcBef>
                <a:spcPts val="2300"/>
              </a:spcBef>
              <a:spcAft>
                <a:spcPts val="0"/>
              </a:spcAft>
              <a:buClr>
                <a:schemeClr val="dk1"/>
              </a:buClr>
              <a:buSzPts val="1100"/>
              <a:buFont typeface="Arial"/>
              <a:buNone/>
            </a:pPr>
            <a:endParaRPr sz="1350">
              <a:solidFill>
                <a:srgbClr val="333333"/>
              </a:solidFill>
              <a:highlight>
                <a:srgbClr val="FFFFFF"/>
              </a:highlight>
            </a:endParaRPr>
          </a:p>
          <a:p>
            <a:pPr marL="0" lvl="0" indent="0" algn="l" rtl="0">
              <a:spcBef>
                <a:spcPts val="23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c800344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9c800344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50">
                <a:solidFill>
                  <a:srgbClr val="333333"/>
                </a:solidFill>
                <a:highlight>
                  <a:srgbClr val="FFFFFF"/>
                </a:highlight>
              </a:rPr>
              <a:t>Over the course of four long months, Chief Joseph and his 700 followers, a group that included just 200 actual warriors, embarked on a 1,400-mile march toward Canada. The journey included several impressive victories against a U.S. force that numbered more than 2,000 soldiers.</a:t>
            </a:r>
            <a:endParaRPr sz="1350">
              <a:solidFill>
                <a:srgbClr val="333333"/>
              </a:solidFill>
              <a:highlight>
                <a:srgbClr val="FFFFFF"/>
              </a:highlight>
            </a:endParaRPr>
          </a:p>
          <a:p>
            <a:pPr marL="0" lvl="0" indent="0" algn="l" rtl="0">
              <a:lnSpc>
                <a:spcPct val="115000"/>
              </a:lnSpc>
              <a:spcBef>
                <a:spcPts val="2300"/>
              </a:spcBef>
              <a:spcAft>
                <a:spcPts val="0"/>
              </a:spcAft>
              <a:buClr>
                <a:schemeClr val="dk1"/>
              </a:buClr>
              <a:buSzPts val="1100"/>
              <a:buFont typeface="Arial"/>
              <a:buNone/>
            </a:pPr>
            <a:r>
              <a:rPr lang="en" sz="1350">
                <a:solidFill>
                  <a:srgbClr val="333333"/>
                </a:solidFill>
                <a:highlight>
                  <a:srgbClr val="FFFFFF"/>
                </a:highlight>
              </a:rPr>
              <a:t>But the retreat took its toll on the group. By the fall of 1877 Chief Joseph and his people were exhausted. They had come within 40 miles of the Canadian border, reaching the Bear Paw Mountains of Montana, but were too beaten and starving to continue to fight.</a:t>
            </a:r>
            <a:endParaRPr sz="1350">
              <a:solidFill>
                <a:srgbClr val="333333"/>
              </a:solidFill>
              <a:highlight>
                <a:srgbClr val="FFFFFF"/>
              </a:highlight>
            </a:endParaRPr>
          </a:p>
          <a:p>
            <a:pPr marL="0" lvl="0" indent="0" algn="l" rtl="0">
              <a:lnSpc>
                <a:spcPct val="115000"/>
              </a:lnSpc>
              <a:spcBef>
                <a:spcPts val="2300"/>
              </a:spcBef>
              <a:spcAft>
                <a:spcPts val="0"/>
              </a:spcAft>
              <a:buClr>
                <a:schemeClr val="dk1"/>
              </a:buClr>
              <a:buSzPts val="1100"/>
              <a:buFont typeface="Arial"/>
              <a:buNone/>
            </a:pPr>
            <a:r>
              <a:rPr lang="en" sz="1350">
                <a:solidFill>
                  <a:srgbClr val="333333"/>
                </a:solidFill>
                <a:highlight>
                  <a:srgbClr val="FFFFFF"/>
                </a:highlight>
              </a:rPr>
              <a:t>Having seen his warriors reduced to just 87 fighting men, having weathered the loss of his own brother, Olikut, and having seen many of the women and children near starvation, Chief Joseph surrendered to his enemy, delivering one of the great speeches in American history.</a:t>
            </a:r>
            <a:endParaRPr sz="1350">
              <a:solidFill>
                <a:srgbClr val="333333"/>
              </a:solidFill>
              <a:highlight>
                <a:srgbClr val="FFFFFF"/>
              </a:highlight>
            </a:endParaRPr>
          </a:p>
          <a:p>
            <a:pPr marL="0" lvl="0" indent="0" algn="l" rtl="0">
              <a:spcBef>
                <a:spcPts val="23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9c800344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9c800344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50">
                <a:solidFill>
                  <a:srgbClr val="333333"/>
                </a:solidFill>
                <a:highlight>
                  <a:srgbClr val="FFFFFF"/>
                </a:highlight>
              </a:rPr>
              <a:t>Following his surrender, Chief Joseph and his people were escorted, first to Kansas, and then to what is present-day Oklahoma. Joseph spent the next several years pleading his people's case, even meeting with President Rutherford Hayes in 1879.</a:t>
            </a:r>
            <a:endParaRPr sz="1350">
              <a:solidFill>
                <a:srgbClr val="333333"/>
              </a:solidFill>
              <a:highlight>
                <a:srgbClr val="FFFFFF"/>
              </a:highlight>
            </a:endParaRPr>
          </a:p>
          <a:p>
            <a:pPr marL="0" lvl="0" indent="0" algn="l" rtl="0">
              <a:lnSpc>
                <a:spcPct val="115000"/>
              </a:lnSpc>
              <a:spcBef>
                <a:spcPts val="2300"/>
              </a:spcBef>
              <a:spcAft>
                <a:spcPts val="0"/>
              </a:spcAft>
              <a:buClr>
                <a:schemeClr val="dk1"/>
              </a:buClr>
              <a:buSzPts val="1100"/>
              <a:buFont typeface="Arial"/>
              <a:buNone/>
            </a:pPr>
            <a:r>
              <a:rPr lang="en" sz="1350">
                <a:solidFill>
                  <a:srgbClr val="333333"/>
                </a:solidFill>
                <a:highlight>
                  <a:srgbClr val="FFFFFF"/>
                </a:highlight>
              </a:rPr>
              <a:t>Finally, in 1885, Joseph and others were allowed to return to the Pacific Northwest, but it was far from a perfect solution. So many of his people had already perished, either from war or disease, and their new home was still miles from their true homeland in the Wallowa Valley.</a:t>
            </a:r>
            <a:endParaRPr sz="1350">
              <a:solidFill>
                <a:srgbClr val="333333"/>
              </a:solidFill>
              <a:highlight>
                <a:srgbClr val="FFFFFF"/>
              </a:highlight>
            </a:endParaRPr>
          </a:p>
          <a:p>
            <a:pPr marL="0" lvl="0" indent="0" algn="l" rtl="0">
              <a:lnSpc>
                <a:spcPct val="115000"/>
              </a:lnSpc>
              <a:spcBef>
                <a:spcPts val="2300"/>
              </a:spcBef>
              <a:spcAft>
                <a:spcPts val="0"/>
              </a:spcAft>
              <a:buClr>
                <a:schemeClr val="dk1"/>
              </a:buClr>
              <a:buSzPts val="1100"/>
              <a:buFont typeface="Arial"/>
              <a:buNone/>
            </a:pPr>
            <a:r>
              <a:rPr lang="en" sz="1350">
                <a:solidFill>
                  <a:srgbClr val="333333"/>
                </a:solidFill>
                <a:highlight>
                  <a:srgbClr val="FFFFFF"/>
                </a:highlight>
              </a:rPr>
              <a:t>Chief Joseph did not live to see again the land he'd known as a child and young warrior. He died on September 21, 1904, and was buried in the Colville Indian Cemetery on the Colville Reservation in the state of Washington.</a:t>
            </a:r>
            <a:endParaRPr sz="1350">
              <a:solidFill>
                <a:srgbClr val="333333"/>
              </a:solidFill>
              <a:highlight>
                <a:srgbClr val="FFFFFF"/>
              </a:highlight>
            </a:endParaRPr>
          </a:p>
          <a:p>
            <a:pPr marL="0" lvl="0" indent="0" algn="l" rtl="0">
              <a:spcBef>
                <a:spcPts val="23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Chief Joseph</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kendra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General Info - Chief Joseph</a:t>
            </a:r>
            <a:endParaRPr/>
          </a:p>
        </p:txBody>
      </p:sp>
      <p:sp>
        <p:nvSpPr>
          <p:cNvPr id="61" name="Google Shape;61;p14"/>
          <p:cNvSpPr txBox="1">
            <a:spLocks noGrp="1"/>
          </p:cNvSpPr>
          <p:nvPr>
            <p:ph type="body" idx="1"/>
          </p:nvPr>
        </p:nvSpPr>
        <p:spPr>
          <a:xfrm>
            <a:off x="327150" y="1186325"/>
            <a:ext cx="4080300" cy="3251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Born in 1840</a:t>
            </a:r>
            <a:endParaRPr sz="2000"/>
          </a:p>
          <a:p>
            <a:pPr marL="914400" lvl="1" indent="-330200" algn="l" rtl="0">
              <a:spcBef>
                <a:spcPts val="0"/>
              </a:spcBef>
              <a:spcAft>
                <a:spcPts val="0"/>
              </a:spcAft>
              <a:buSzPts val="1600"/>
              <a:buChar char="○"/>
            </a:pPr>
            <a:r>
              <a:rPr lang="en" sz="1600"/>
              <a:t>Wallowa Valley, Oregon Territory </a:t>
            </a:r>
            <a:br>
              <a:rPr lang="en" sz="1600"/>
            </a:br>
            <a:endParaRPr sz="1600"/>
          </a:p>
          <a:p>
            <a:pPr marL="457200" marR="0" lvl="0" indent="-355600" algn="l" rtl="0">
              <a:lnSpc>
                <a:spcPct val="115000"/>
              </a:lnSpc>
              <a:spcBef>
                <a:spcPts val="0"/>
              </a:spcBef>
              <a:spcAft>
                <a:spcPts val="0"/>
              </a:spcAft>
              <a:buClr>
                <a:schemeClr val="dk2"/>
              </a:buClr>
              <a:buSzPts val="2000"/>
              <a:buFont typeface="Arial"/>
              <a:buChar char="●"/>
            </a:pPr>
            <a:r>
              <a:rPr lang="en" sz="2000"/>
              <a:t>His father - Joseph the elder </a:t>
            </a:r>
            <a:br>
              <a:rPr lang="en" sz="2000"/>
            </a:br>
            <a:endParaRPr sz="2000"/>
          </a:p>
          <a:p>
            <a:pPr marL="457200" marR="0" lvl="0" indent="-355600" algn="l" rtl="0">
              <a:lnSpc>
                <a:spcPct val="115000"/>
              </a:lnSpc>
              <a:spcBef>
                <a:spcPts val="0"/>
              </a:spcBef>
              <a:spcAft>
                <a:spcPts val="0"/>
              </a:spcAft>
              <a:buSzPts val="2000"/>
              <a:buChar char="●"/>
            </a:pPr>
            <a:r>
              <a:rPr lang="en" sz="2000"/>
              <a:t>Nez Perce</a:t>
            </a:r>
            <a:endParaRPr sz="2000"/>
          </a:p>
          <a:p>
            <a:pPr marL="914400" marR="0" lvl="1" indent="-330200" algn="l" rtl="0">
              <a:lnSpc>
                <a:spcPct val="115000"/>
              </a:lnSpc>
              <a:spcBef>
                <a:spcPts val="0"/>
              </a:spcBef>
              <a:spcAft>
                <a:spcPts val="0"/>
              </a:spcAft>
              <a:buSzPts val="1600"/>
              <a:buChar char="○"/>
            </a:pPr>
            <a:r>
              <a:rPr lang="en" sz="1600"/>
              <a:t>Chief looking glass &amp; White Bird</a:t>
            </a:r>
            <a:endParaRPr sz="1600"/>
          </a:p>
          <a:p>
            <a:pPr marL="0" marR="0" lvl="0" indent="0" algn="l" rtl="0">
              <a:lnSpc>
                <a:spcPct val="115000"/>
              </a:lnSpc>
              <a:spcBef>
                <a:spcPts val="1600"/>
              </a:spcBef>
              <a:spcAft>
                <a:spcPts val="0"/>
              </a:spcAft>
              <a:buNone/>
            </a:pPr>
            <a:endParaRPr/>
          </a:p>
          <a:p>
            <a:pPr marL="0" marR="0" lvl="0" indent="0" algn="l" rtl="0">
              <a:lnSpc>
                <a:spcPct val="115000"/>
              </a:lnSpc>
              <a:spcBef>
                <a:spcPts val="1600"/>
              </a:spcBef>
              <a:spcAft>
                <a:spcPts val="1600"/>
              </a:spcAft>
              <a:buNone/>
            </a:pPr>
            <a:r>
              <a:rPr lang="en"/>
              <a:t> </a:t>
            </a:r>
            <a:endParaRPr/>
          </a:p>
        </p:txBody>
      </p:sp>
      <p:pic>
        <p:nvPicPr>
          <p:cNvPr id="62" name="Google Shape;62;p14"/>
          <p:cNvPicPr preferRelativeResize="0"/>
          <p:nvPr/>
        </p:nvPicPr>
        <p:blipFill>
          <a:blip r:embed="rId3">
            <a:alphaModFix/>
          </a:blip>
          <a:stretch>
            <a:fillRect/>
          </a:stretch>
        </p:blipFill>
        <p:spPr>
          <a:xfrm>
            <a:off x="6293525" y="123825"/>
            <a:ext cx="2762250" cy="3333750"/>
          </a:xfrm>
          <a:prstGeom prst="rect">
            <a:avLst/>
          </a:prstGeom>
          <a:noFill/>
          <a:ln>
            <a:noFill/>
          </a:ln>
        </p:spPr>
      </p:pic>
      <p:pic>
        <p:nvPicPr>
          <p:cNvPr id="63" name="Google Shape;63;p14"/>
          <p:cNvPicPr preferRelativeResize="0"/>
          <p:nvPr/>
        </p:nvPicPr>
        <p:blipFill>
          <a:blip r:embed="rId4">
            <a:alphaModFix/>
          </a:blip>
          <a:stretch>
            <a:fillRect/>
          </a:stretch>
        </p:blipFill>
        <p:spPr>
          <a:xfrm>
            <a:off x="4483638" y="2127723"/>
            <a:ext cx="2281225" cy="286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General Info - Nez Perce Tribe</a:t>
            </a:r>
            <a:endParaRPr/>
          </a:p>
        </p:txBody>
      </p:sp>
      <p:sp>
        <p:nvSpPr>
          <p:cNvPr id="69" name="Google Shape;69;p15"/>
          <p:cNvSpPr txBox="1">
            <a:spLocks noGrp="1"/>
          </p:cNvSpPr>
          <p:nvPr>
            <p:ph type="body" idx="1"/>
          </p:nvPr>
        </p:nvSpPr>
        <p:spPr>
          <a:xfrm>
            <a:off x="311700" y="1152475"/>
            <a:ext cx="37803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a:t>Lived in the Pacific Northwest region of the United States</a:t>
            </a:r>
            <a:endParaRPr sz="2000"/>
          </a:p>
          <a:p>
            <a:pPr marL="914400" lvl="1" indent="-355600" algn="l" rtl="0">
              <a:spcBef>
                <a:spcPts val="0"/>
              </a:spcBef>
              <a:spcAft>
                <a:spcPts val="0"/>
              </a:spcAft>
              <a:buSzPts val="2000"/>
              <a:buChar char="○"/>
            </a:pPr>
            <a:r>
              <a:rPr lang="en"/>
              <a:t>Present day Washington, Oregon, Montana &amp; Idaho</a:t>
            </a:r>
            <a:r>
              <a:rPr lang="en" sz="2000"/>
              <a:t> </a:t>
            </a:r>
            <a:br>
              <a:rPr lang="en" sz="2000"/>
            </a:br>
            <a:endParaRPr sz="2000"/>
          </a:p>
          <a:p>
            <a:pPr marL="457200" lvl="0" indent="-355600" algn="l" rtl="0">
              <a:spcBef>
                <a:spcPts val="0"/>
              </a:spcBef>
              <a:spcAft>
                <a:spcPts val="0"/>
              </a:spcAft>
              <a:buSzPts val="2000"/>
              <a:buChar char="●"/>
            </a:pPr>
            <a:r>
              <a:rPr lang="en" sz="1600"/>
              <a:t>1 of 5 federally recognized tribes in the state</a:t>
            </a:r>
            <a:br>
              <a:rPr lang="en" sz="1600"/>
            </a:br>
            <a:endParaRPr sz="1600"/>
          </a:p>
          <a:p>
            <a:pPr marL="457200" lvl="0" indent="-355600" algn="l" rtl="0">
              <a:spcBef>
                <a:spcPts val="0"/>
              </a:spcBef>
              <a:spcAft>
                <a:spcPts val="0"/>
              </a:spcAft>
              <a:buSzPts val="2000"/>
              <a:buChar char="●"/>
            </a:pPr>
            <a:r>
              <a:rPr lang="en" sz="1600"/>
              <a:t>Language: Niimiipuutímt </a:t>
            </a:r>
            <a:endParaRPr sz="1600"/>
          </a:p>
          <a:p>
            <a:pPr marL="914400" lvl="1" indent="-355600" algn="l" rtl="0">
              <a:spcBef>
                <a:spcPts val="0"/>
              </a:spcBef>
              <a:spcAft>
                <a:spcPts val="0"/>
              </a:spcAft>
              <a:buSzPts val="2000"/>
              <a:buChar char="○"/>
            </a:pPr>
            <a:r>
              <a:rPr lang="en" sz="1600"/>
              <a:t>Sahaptian language </a:t>
            </a:r>
            <a:br>
              <a:rPr lang="en" sz="1600"/>
            </a:br>
            <a:endParaRPr/>
          </a:p>
        </p:txBody>
      </p:sp>
      <p:pic>
        <p:nvPicPr>
          <p:cNvPr id="70" name="Google Shape;70;p15"/>
          <p:cNvPicPr preferRelativeResize="0"/>
          <p:nvPr/>
        </p:nvPicPr>
        <p:blipFill>
          <a:blip r:embed="rId3">
            <a:alphaModFix/>
          </a:blip>
          <a:stretch>
            <a:fillRect/>
          </a:stretch>
        </p:blipFill>
        <p:spPr>
          <a:xfrm>
            <a:off x="4179150" y="905875"/>
            <a:ext cx="2662525" cy="2871351"/>
          </a:xfrm>
          <a:prstGeom prst="rect">
            <a:avLst/>
          </a:prstGeom>
          <a:noFill/>
          <a:ln>
            <a:noFill/>
          </a:ln>
        </p:spPr>
      </p:pic>
      <p:pic>
        <p:nvPicPr>
          <p:cNvPr id="71" name="Google Shape;71;p15"/>
          <p:cNvPicPr preferRelativeResize="0"/>
          <p:nvPr/>
        </p:nvPicPr>
        <p:blipFill>
          <a:blip r:embed="rId4">
            <a:alphaModFix/>
          </a:blip>
          <a:stretch>
            <a:fillRect/>
          </a:stretch>
        </p:blipFill>
        <p:spPr>
          <a:xfrm>
            <a:off x="6158774" y="3412724"/>
            <a:ext cx="2909025" cy="1654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a:t>
            </a:r>
            <a:endParaRPr/>
          </a:p>
        </p:txBody>
      </p:sp>
      <p:sp>
        <p:nvSpPr>
          <p:cNvPr id="77" name="Google Shape;77;p16"/>
          <p:cNvSpPr txBox="1">
            <a:spLocks noGrp="1"/>
          </p:cNvSpPr>
          <p:nvPr>
            <p:ph type="body" idx="1"/>
          </p:nvPr>
        </p:nvSpPr>
        <p:spPr>
          <a:xfrm>
            <a:off x="311700" y="1152475"/>
            <a:ext cx="4563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 gov took back millions of acres of land </a:t>
            </a:r>
            <a:br>
              <a:rPr lang="en"/>
            </a:br>
            <a:endParaRPr/>
          </a:p>
          <a:p>
            <a:pPr marL="457200" lvl="0" indent="-342900" algn="l" rtl="0">
              <a:spcBef>
                <a:spcPts val="0"/>
              </a:spcBef>
              <a:spcAft>
                <a:spcPts val="0"/>
              </a:spcAft>
              <a:buSzPts val="1800"/>
              <a:buChar char="●"/>
            </a:pPr>
            <a:r>
              <a:rPr lang="en"/>
              <a:t>Chiefs Looking Glass &amp; White Bird</a:t>
            </a:r>
            <a:endParaRPr/>
          </a:p>
          <a:p>
            <a:pPr marL="914400" lvl="1" indent="-317500" algn="l" rtl="0">
              <a:spcBef>
                <a:spcPts val="0"/>
              </a:spcBef>
              <a:spcAft>
                <a:spcPts val="0"/>
              </a:spcAft>
              <a:buSzPts val="1400"/>
              <a:buChar char="○"/>
            </a:pPr>
            <a:r>
              <a:rPr lang="en"/>
              <a:t>Resettlement plan</a:t>
            </a:r>
            <a:br>
              <a:rPr lang="en"/>
            </a:br>
            <a:endParaRPr/>
          </a:p>
          <a:p>
            <a:pPr marL="457200" lvl="0" indent="-342900" algn="l" rtl="0">
              <a:spcBef>
                <a:spcPts val="0"/>
              </a:spcBef>
              <a:spcAft>
                <a:spcPts val="0"/>
              </a:spcAft>
              <a:buSzPts val="1800"/>
              <a:buChar char="●"/>
            </a:pPr>
            <a:r>
              <a:rPr lang="en"/>
              <a:t>Warriors from White Bird’s band attacked &amp; killed several white settlers</a:t>
            </a:r>
            <a:endParaRPr/>
          </a:p>
        </p:txBody>
      </p:sp>
      <p:pic>
        <p:nvPicPr>
          <p:cNvPr id="78" name="Google Shape;78;p16"/>
          <p:cNvPicPr preferRelativeResize="0"/>
          <p:nvPr/>
        </p:nvPicPr>
        <p:blipFill>
          <a:blip r:embed="rId3">
            <a:alphaModFix/>
          </a:blip>
          <a:stretch>
            <a:fillRect/>
          </a:stretch>
        </p:blipFill>
        <p:spPr>
          <a:xfrm>
            <a:off x="4721750" y="303825"/>
            <a:ext cx="2724771" cy="2076024"/>
          </a:xfrm>
          <a:prstGeom prst="rect">
            <a:avLst/>
          </a:prstGeom>
          <a:noFill/>
          <a:ln>
            <a:noFill/>
          </a:ln>
        </p:spPr>
      </p:pic>
      <p:pic>
        <p:nvPicPr>
          <p:cNvPr id="79" name="Google Shape;79;p16"/>
          <p:cNvPicPr preferRelativeResize="0"/>
          <p:nvPr/>
        </p:nvPicPr>
        <p:blipFill>
          <a:blip r:embed="rId4">
            <a:alphaModFix/>
          </a:blip>
          <a:stretch>
            <a:fillRect/>
          </a:stretch>
        </p:blipFill>
        <p:spPr>
          <a:xfrm>
            <a:off x="6704475" y="1898150"/>
            <a:ext cx="2267550" cy="3105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Resistance </a:t>
            </a:r>
            <a:endParaRPr/>
          </a:p>
        </p:txBody>
      </p:sp>
      <p:sp>
        <p:nvSpPr>
          <p:cNvPr id="85" name="Google Shape;85;p17"/>
          <p:cNvSpPr txBox="1">
            <a:spLocks noGrp="1"/>
          </p:cNvSpPr>
          <p:nvPr>
            <p:ph type="body" idx="1"/>
          </p:nvPr>
        </p:nvSpPr>
        <p:spPr>
          <a:xfrm>
            <a:off x="311700" y="1152475"/>
            <a:ext cx="3721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700 followers</a:t>
            </a:r>
            <a:endParaRPr/>
          </a:p>
          <a:p>
            <a:pPr marL="914400" lvl="1" indent="-317500" algn="l" rtl="0">
              <a:spcBef>
                <a:spcPts val="0"/>
              </a:spcBef>
              <a:spcAft>
                <a:spcPts val="0"/>
              </a:spcAft>
              <a:buSzPts val="1400"/>
              <a:buChar char="○"/>
            </a:pPr>
            <a:r>
              <a:rPr lang="en"/>
              <a:t>200 actual warriros</a:t>
            </a:r>
            <a:br>
              <a:rPr lang="en"/>
            </a:br>
            <a:endParaRPr/>
          </a:p>
          <a:p>
            <a:pPr marL="457200" lvl="0" indent="-342900" algn="l" rtl="0">
              <a:spcBef>
                <a:spcPts val="0"/>
              </a:spcBef>
              <a:spcAft>
                <a:spcPts val="0"/>
              </a:spcAft>
              <a:buSzPts val="1800"/>
              <a:buChar char="●"/>
            </a:pPr>
            <a:r>
              <a:rPr lang="en"/>
              <a:t>1,400 mile</a:t>
            </a:r>
            <a:endParaRPr/>
          </a:p>
          <a:p>
            <a:pPr marL="914400" lvl="1" indent="-317500" algn="l" rtl="0">
              <a:spcBef>
                <a:spcPts val="0"/>
              </a:spcBef>
              <a:spcAft>
                <a:spcPts val="0"/>
              </a:spcAft>
              <a:buSzPts val="1400"/>
              <a:buChar char="○"/>
            </a:pPr>
            <a:r>
              <a:rPr lang="en"/>
              <a:t>Canada</a:t>
            </a:r>
            <a:br>
              <a:rPr lang="en"/>
            </a:br>
            <a:endParaRPr/>
          </a:p>
          <a:p>
            <a:pPr marL="457200" lvl="0" indent="-342900" algn="l" rtl="0">
              <a:spcBef>
                <a:spcPts val="0"/>
              </a:spcBef>
              <a:spcAft>
                <a:spcPts val="0"/>
              </a:spcAft>
              <a:buSzPts val="1800"/>
              <a:buChar char="●"/>
            </a:pPr>
            <a:r>
              <a:rPr lang="en"/>
              <a:t>Victories against US force</a:t>
            </a:r>
            <a:endParaRPr/>
          </a:p>
          <a:p>
            <a:pPr marL="914400" lvl="1" indent="-317500" algn="l" rtl="0">
              <a:spcBef>
                <a:spcPts val="0"/>
              </a:spcBef>
              <a:spcAft>
                <a:spcPts val="0"/>
              </a:spcAft>
              <a:buSzPts val="1400"/>
              <a:buChar char="○"/>
            </a:pPr>
            <a:r>
              <a:rPr lang="en"/>
              <a:t>2000&lt;</a:t>
            </a:r>
            <a:br>
              <a:rPr lang="en"/>
            </a:br>
            <a:endParaRPr/>
          </a:p>
          <a:p>
            <a:pPr marL="457200" lvl="0" indent="-342900" algn="l" rtl="0">
              <a:spcBef>
                <a:spcPts val="0"/>
              </a:spcBef>
              <a:spcAft>
                <a:spcPts val="0"/>
              </a:spcAft>
              <a:buSzPts val="1800"/>
              <a:buChar char="●"/>
            </a:pPr>
            <a:r>
              <a:rPr lang="en"/>
              <a:t>Fall of 1877</a:t>
            </a:r>
            <a:endParaRPr/>
          </a:p>
          <a:p>
            <a:pPr marL="914400" lvl="1" indent="-317500" algn="l" rtl="0">
              <a:spcBef>
                <a:spcPts val="0"/>
              </a:spcBef>
              <a:spcAft>
                <a:spcPts val="0"/>
              </a:spcAft>
              <a:buSzPts val="1400"/>
              <a:buChar char="○"/>
            </a:pPr>
            <a:r>
              <a:rPr lang="en"/>
              <a:t>40 miles of Canadian Border</a:t>
            </a:r>
            <a:endParaRPr/>
          </a:p>
          <a:p>
            <a:pPr marL="0" lvl="0" indent="0" algn="l" rtl="0">
              <a:spcBef>
                <a:spcPts val="1600"/>
              </a:spcBef>
              <a:spcAft>
                <a:spcPts val="1600"/>
              </a:spcAft>
              <a:buNone/>
            </a:pPr>
            <a:endParaRPr/>
          </a:p>
        </p:txBody>
      </p:sp>
      <p:pic>
        <p:nvPicPr>
          <p:cNvPr id="86" name="Google Shape;86;p17"/>
          <p:cNvPicPr preferRelativeResize="0"/>
          <p:nvPr/>
        </p:nvPicPr>
        <p:blipFill>
          <a:blip r:embed="rId3">
            <a:alphaModFix/>
          </a:blip>
          <a:stretch>
            <a:fillRect/>
          </a:stretch>
        </p:blipFill>
        <p:spPr>
          <a:xfrm>
            <a:off x="5143387" y="219950"/>
            <a:ext cx="2891574" cy="1445775"/>
          </a:xfrm>
          <a:prstGeom prst="rect">
            <a:avLst/>
          </a:prstGeom>
          <a:noFill/>
          <a:ln>
            <a:noFill/>
          </a:ln>
        </p:spPr>
      </p:pic>
      <p:pic>
        <p:nvPicPr>
          <p:cNvPr id="87" name="Google Shape;87;p17"/>
          <p:cNvPicPr preferRelativeResize="0"/>
          <p:nvPr/>
        </p:nvPicPr>
        <p:blipFill>
          <a:blip r:embed="rId4">
            <a:alphaModFix/>
          </a:blip>
          <a:stretch>
            <a:fillRect/>
          </a:stretch>
        </p:blipFill>
        <p:spPr>
          <a:xfrm>
            <a:off x="4097175" y="1805950"/>
            <a:ext cx="4984000" cy="32627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 </a:t>
            </a:r>
            <a:endParaRPr/>
          </a:p>
        </p:txBody>
      </p:sp>
      <p:sp>
        <p:nvSpPr>
          <p:cNvPr id="93" name="Google Shape;93;p18"/>
          <p:cNvSpPr txBox="1">
            <a:spLocks noGrp="1"/>
          </p:cNvSpPr>
          <p:nvPr>
            <p:ph type="body" idx="1"/>
          </p:nvPr>
        </p:nvSpPr>
        <p:spPr>
          <a:xfrm>
            <a:off x="311700" y="1152475"/>
            <a:ext cx="4602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After surrender</a:t>
            </a:r>
            <a:endParaRPr/>
          </a:p>
          <a:p>
            <a:pPr marL="914400" lvl="1" indent="-317500" algn="l" rtl="0">
              <a:spcBef>
                <a:spcPts val="0"/>
              </a:spcBef>
              <a:spcAft>
                <a:spcPts val="0"/>
              </a:spcAft>
              <a:buSzPts val="1400"/>
              <a:buChar char="○"/>
            </a:pPr>
            <a:r>
              <a:rPr lang="en"/>
              <a:t>Joseph &amp; his ppl - KANSAS (present day oklahoma) </a:t>
            </a:r>
            <a:endParaRPr/>
          </a:p>
          <a:p>
            <a:pPr marL="457200" lvl="0" indent="-342900" algn="l" rtl="0">
              <a:spcBef>
                <a:spcPts val="0"/>
              </a:spcBef>
              <a:spcAft>
                <a:spcPts val="0"/>
              </a:spcAft>
              <a:buSzPts val="1800"/>
              <a:buChar char="●"/>
            </a:pPr>
            <a:r>
              <a:rPr lang="en"/>
              <a:t>1885</a:t>
            </a:r>
            <a:endParaRPr/>
          </a:p>
          <a:p>
            <a:pPr marL="914400" lvl="1" indent="-317500" algn="l" rtl="0">
              <a:spcBef>
                <a:spcPts val="0"/>
              </a:spcBef>
              <a:spcAft>
                <a:spcPts val="0"/>
              </a:spcAft>
              <a:buSzPts val="1400"/>
              <a:buChar char="○"/>
            </a:pPr>
            <a:r>
              <a:rPr lang="en"/>
              <a:t>Return to Pacific NorthWest</a:t>
            </a:r>
            <a:endParaRPr/>
          </a:p>
          <a:p>
            <a:pPr marL="914400" lvl="1" indent="-317500" algn="l" rtl="0">
              <a:spcBef>
                <a:spcPts val="0"/>
              </a:spcBef>
              <a:spcAft>
                <a:spcPts val="0"/>
              </a:spcAft>
              <a:buSzPts val="1400"/>
              <a:buChar char="○"/>
            </a:pPr>
            <a:r>
              <a:rPr lang="en"/>
              <a:t>Even though most died from war or disease</a:t>
            </a:r>
            <a:endParaRPr/>
          </a:p>
        </p:txBody>
      </p:sp>
      <p:pic>
        <p:nvPicPr>
          <p:cNvPr id="94" name="Google Shape;94;p18"/>
          <p:cNvPicPr preferRelativeResize="0"/>
          <p:nvPr/>
        </p:nvPicPr>
        <p:blipFill>
          <a:blip r:embed="rId3">
            <a:alphaModFix/>
          </a:blip>
          <a:stretch>
            <a:fillRect/>
          </a:stretch>
        </p:blipFill>
        <p:spPr>
          <a:xfrm>
            <a:off x="5574900" y="326138"/>
            <a:ext cx="3134875" cy="44912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735</Words>
  <Application>Microsoft Office PowerPoint</Application>
  <PresentationFormat>On-screen Show (16:9)</PresentationFormat>
  <Paragraphs>52</Paragraphs>
  <Slides>6</Slides>
  <Notes>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vt:i4>
      </vt:variant>
    </vt:vector>
  </HeadingPairs>
  <TitlesOfParts>
    <vt:vector size="8" baseType="lpstr">
      <vt:lpstr>Arial</vt:lpstr>
      <vt:lpstr>Simple Light</vt:lpstr>
      <vt:lpstr>Chief Joseph</vt:lpstr>
      <vt:lpstr>General Info - Chief Joseph</vt:lpstr>
      <vt:lpstr>General Info - Nez Perce Tribe</vt:lpstr>
      <vt:lpstr>Problem</vt:lpstr>
      <vt:lpstr>Resistance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Chief Joseph</dc:title>
  <dc:creator>CIAMBARELLA Christopher</dc:creator>
  <cp:lastModifiedBy>CIAMBARELLA Christopher</cp:lastModifiedBy>
  <cp:revision>1</cp:revision>
  <dcterms:modified xsi:type="dcterms:W3CDTF">2018-11-27T03:39:55Z</dcterms:modified>
</cp:coreProperties>
</file>