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173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761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085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46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0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404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832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445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8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99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93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36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AB2BE-C146-47D2-B909-16B0C816C5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0863" y="243840"/>
            <a:ext cx="8001000" cy="1821453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African-American resistance to slavery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168827-DB5E-4404-A716-EDAE4CE3DA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4649846"/>
            <a:ext cx="6400800" cy="114135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resistance to slavery">
            <a:extLst>
              <a:ext uri="{FF2B5EF4-FFF2-40B4-BE49-F238E27FC236}">
                <a16:creationId xmlns:a16="http://schemas.microsoft.com/office/drawing/2014/main" id="{D7988A21-DF1D-4725-B912-03067B10A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00" y="2065293"/>
            <a:ext cx="9382125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839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B85D7-74C3-4DA8-9A9E-169D9A4FF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" y="6184732"/>
            <a:ext cx="8534400" cy="9240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7CDAE-0876-42BD-9C68-0FBDA718A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698" y="65086"/>
            <a:ext cx="8529457" cy="3201989"/>
          </a:xfrm>
        </p:spPr>
        <p:txBody>
          <a:bodyPr/>
          <a:lstStyle/>
          <a:p>
            <a:r>
              <a:rPr lang="en-US" sz="3600" dirty="0"/>
              <a:t>Resistance #1: FORMING FAMILIES</a:t>
            </a:r>
          </a:p>
          <a:p>
            <a:r>
              <a:rPr lang="en-US" sz="1800" dirty="0"/>
              <a:t>1) Nuclear families-  </a:t>
            </a:r>
          </a:p>
          <a:p>
            <a:pPr marL="457200" lvl="1" indent="0">
              <a:buNone/>
            </a:pPr>
            <a:r>
              <a:rPr lang="en-US" sz="1600" dirty="0"/>
              <a:t>-What is 1 of 1</a:t>
            </a:r>
            <a:r>
              <a:rPr lang="en-US" sz="1600" baseline="30000" dirty="0"/>
              <a:t>st</a:t>
            </a:r>
            <a:r>
              <a:rPr lang="en-US" sz="1600" dirty="0"/>
              <a:t> things we see after The Civil War &amp; Emancipation?</a:t>
            </a:r>
          </a:p>
          <a:p>
            <a:pPr marL="457200" lvl="1" indent="0">
              <a:buNone/>
            </a:pPr>
            <a:r>
              <a:rPr lang="en-US" sz="1600" dirty="0"/>
              <a:t>-Why does 1794 cotton gin change families?</a:t>
            </a:r>
          </a:p>
          <a:p>
            <a:pPr marL="457200" lvl="1" indent="0">
              <a:buNone/>
            </a:pPr>
            <a:r>
              <a:rPr lang="en-US" sz="1600" dirty="0"/>
              <a:t>2) Leads to importance of….”larger community family”</a:t>
            </a:r>
          </a:p>
        </p:txBody>
      </p:sp>
      <p:pic>
        <p:nvPicPr>
          <p:cNvPr id="2050" name="Picture 2" descr="Image result for african american slave families">
            <a:extLst>
              <a:ext uri="{FF2B5EF4-FFF2-40B4-BE49-F238E27FC236}">
                <a16:creationId xmlns:a16="http://schemas.microsoft.com/office/drawing/2014/main" id="{15A102AE-FBE0-4AEF-AA87-2E8C7F222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2629989"/>
            <a:ext cx="9886950" cy="378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872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CC025-CCD9-4064-99ED-FF4AEDB63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196909"/>
            <a:ext cx="8534400" cy="7974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072F4-D193-4344-980B-83B5B5BF2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35130"/>
            <a:ext cx="8534400" cy="1811383"/>
          </a:xfrm>
        </p:spPr>
        <p:txBody>
          <a:bodyPr>
            <a:noAutofit/>
          </a:bodyPr>
          <a:lstStyle/>
          <a:p>
            <a:r>
              <a:rPr lang="en-US" dirty="0"/>
              <a:t>Resistance #2: Forming a Larger “AFRICAN-American” Family</a:t>
            </a:r>
          </a:p>
          <a:p>
            <a:pPr lvl="1"/>
            <a:r>
              <a:rPr lang="en-US" sz="2000" dirty="0"/>
              <a:t>-respect elders and call all elders “Uncles” and ‘Aunts”</a:t>
            </a:r>
          </a:p>
          <a:p>
            <a:pPr lvl="1"/>
            <a:r>
              <a:rPr lang="en-US" sz="2000" dirty="0"/>
              <a:t>Call your peers “brothers” and “sisters”</a:t>
            </a:r>
          </a:p>
          <a:p>
            <a:pPr lvl="1"/>
            <a:r>
              <a:rPr lang="en-US" sz="2000" dirty="0"/>
              <a:t>Is this “White/European” culture?</a:t>
            </a:r>
          </a:p>
          <a:p>
            <a:pPr lvl="2"/>
            <a:r>
              <a:rPr lang="en-US" sz="2000" dirty="0"/>
              <a:t>No it is……?</a:t>
            </a:r>
          </a:p>
        </p:txBody>
      </p:sp>
      <p:pic>
        <p:nvPicPr>
          <p:cNvPr id="3074" name="Picture 2" descr="Image result for african american slave families">
            <a:extLst>
              <a:ext uri="{FF2B5EF4-FFF2-40B4-BE49-F238E27FC236}">
                <a16:creationId xmlns:a16="http://schemas.microsoft.com/office/drawing/2014/main" id="{C1DB6129-1EB3-47F6-8195-2D9048C32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5" y="2046513"/>
            <a:ext cx="91440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567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52C1E-6C20-4768-85E5-350BF16A9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69" y="5101837"/>
            <a:ext cx="9166043" cy="892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53BFC-141E-4B1A-B498-106CB6523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052" y="95795"/>
            <a:ext cx="8534400" cy="3021873"/>
          </a:xfrm>
        </p:spPr>
        <p:txBody>
          <a:bodyPr/>
          <a:lstStyle/>
          <a:p>
            <a:r>
              <a:rPr lang="en-US" sz="2800" dirty="0"/>
              <a:t>Resistance #3: Preservation of AFRICAN Cultural Identity</a:t>
            </a:r>
          </a:p>
          <a:p>
            <a:pPr lvl="1"/>
            <a:r>
              <a:rPr lang="en-US" dirty="0"/>
              <a:t>-Community Family</a:t>
            </a:r>
          </a:p>
          <a:p>
            <a:pPr lvl="1"/>
            <a:r>
              <a:rPr lang="en-US" dirty="0"/>
              <a:t>Music         Dance</a:t>
            </a:r>
          </a:p>
          <a:p>
            <a:pPr lvl="1"/>
            <a:r>
              <a:rPr lang="en-US" dirty="0"/>
              <a:t>Oral History        Food &amp; Fashion,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lvl="1"/>
            <a:r>
              <a:rPr lang="en-US" dirty="0"/>
              <a:t>      What is another great EXAMPLE of this…..?</a:t>
            </a:r>
          </a:p>
        </p:txBody>
      </p:sp>
      <p:pic>
        <p:nvPicPr>
          <p:cNvPr id="4098" name="Picture 2" descr="Image result for african american slave music and dance">
            <a:extLst>
              <a:ext uri="{FF2B5EF4-FFF2-40B4-BE49-F238E27FC236}">
                <a16:creationId xmlns:a16="http://schemas.microsoft.com/office/drawing/2014/main" id="{2AE598F8-13D4-4113-966F-4E04B7098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952749"/>
            <a:ext cx="9053513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530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A3860-95ED-4500-A5EB-FE20C5090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703527"/>
            <a:ext cx="8534400" cy="12908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E756C-7956-4962-8AD0-C0DB447B1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57176"/>
            <a:ext cx="8534400" cy="4043892"/>
          </a:xfrm>
        </p:spPr>
        <p:txBody>
          <a:bodyPr>
            <a:normAutofit/>
          </a:bodyPr>
          <a:lstStyle/>
          <a:p>
            <a:r>
              <a:rPr lang="en-US" sz="2400" dirty="0"/>
              <a:t>Resistance #4: Establishing an AFRICAN-American RELIGION</a:t>
            </a:r>
          </a:p>
          <a:p>
            <a:pPr lvl="1"/>
            <a:r>
              <a:rPr lang="en-US" dirty="0"/>
              <a:t>How can “religion” be a “battleground”?</a:t>
            </a:r>
          </a:p>
          <a:p>
            <a:pPr lvl="1"/>
            <a:r>
              <a:rPr lang="en-US" dirty="0"/>
              <a:t>“Battle over How to Define &amp; Practice Christianity?”</a:t>
            </a:r>
          </a:p>
          <a:p>
            <a:pPr lvl="2"/>
            <a:r>
              <a:rPr lang="en-US" dirty="0"/>
              <a:t>“Slaveowner Christianity”?</a:t>
            </a:r>
          </a:p>
          <a:p>
            <a:pPr lvl="3"/>
            <a:r>
              <a:rPr lang="en-US" dirty="0"/>
              <a:t>1 Priest in charge of service</a:t>
            </a:r>
          </a:p>
          <a:p>
            <a:pPr lvl="3"/>
            <a:r>
              <a:rPr lang="en-US" dirty="0"/>
              <a:t>Emphasize Bible passages of obey Lord &amp; Master and practice of slavery and whipping</a:t>
            </a:r>
          </a:p>
          <a:p>
            <a:pPr lvl="2"/>
            <a:r>
              <a:rPr lang="en-US" dirty="0"/>
              <a:t>“African-American Christianity”</a:t>
            </a:r>
          </a:p>
          <a:p>
            <a:pPr lvl="3"/>
            <a:r>
              <a:rPr lang="en-US" dirty="0"/>
              <a:t>African practices of ‘call&amp; response preaching’ and ‘group singing’</a:t>
            </a:r>
          </a:p>
          <a:p>
            <a:pPr lvl="3"/>
            <a:r>
              <a:rPr lang="en-US" dirty="0"/>
              <a:t>Emphasize Bible passages of MOSES and God and Jesus is one the side of the poor and oppressed!</a:t>
            </a:r>
          </a:p>
          <a:p>
            <a:pPr lvl="3"/>
            <a:r>
              <a:rPr lang="en-US" dirty="0"/>
              <a:t>Free African-Americans form own Churches (Baptist &amp; Methodist)</a:t>
            </a:r>
          </a:p>
        </p:txBody>
      </p:sp>
      <p:pic>
        <p:nvPicPr>
          <p:cNvPr id="5122" name="Picture 2" descr="Image result for african american slave religion">
            <a:extLst>
              <a:ext uri="{FF2B5EF4-FFF2-40B4-BE49-F238E27FC236}">
                <a16:creationId xmlns:a16="http://schemas.microsoft.com/office/drawing/2014/main" id="{AE07FA36-99BC-4F84-A003-EF6A2A65C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4301068"/>
            <a:ext cx="8667750" cy="255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484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D6B88-2C58-4CCC-81CE-E403F4DC5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16163" y="5350933"/>
            <a:ext cx="8534400" cy="15070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D9A2A-DD49-4B10-B953-B1EB53FF9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197" y="0"/>
            <a:ext cx="8495299" cy="2307360"/>
          </a:xfrm>
        </p:spPr>
        <p:txBody>
          <a:bodyPr/>
          <a:lstStyle/>
          <a:p>
            <a:r>
              <a:rPr lang="en-US" sz="3600" dirty="0"/>
              <a:t>RESISTANCE #5: Running Away to Freedom</a:t>
            </a:r>
          </a:p>
          <a:p>
            <a:pPr lvl="1"/>
            <a:r>
              <a:rPr lang="en-US" dirty="0"/>
              <a:t>What do you know about The Underground Railroad?</a:t>
            </a:r>
          </a:p>
          <a:p>
            <a:pPr lvl="1"/>
            <a:r>
              <a:rPr lang="en-US" dirty="0"/>
              <a:t>Watch </a:t>
            </a:r>
            <a:r>
              <a:rPr lang="en-US" dirty="0" err="1"/>
              <a:t>Powerpoint</a:t>
            </a:r>
            <a:r>
              <a:rPr lang="en-US" dirty="0"/>
              <a:t> on Harriet Tubman</a:t>
            </a:r>
          </a:p>
        </p:txBody>
      </p:sp>
      <p:pic>
        <p:nvPicPr>
          <p:cNvPr id="6146" name="Picture 2" descr="Image result for the underground railroad">
            <a:extLst>
              <a:ext uri="{FF2B5EF4-FFF2-40B4-BE49-F238E27FC236}">
                <a16:creationId xmlns:a16="http://schemas.microsoft.com/office/drawing/2014/main" id="{9983B77D-48DA-4BED-B5EE-067DF5D16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97" y="2531557"/>
            <a:ext cx="6062662" cy="318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the underground railroad">
            <a:extLst>
              <a:ext uri="{FF2B5EF4-FFF2-40B4-BE49-F238E27FC236}">
                <a16:creationId xmlns:a16="http://schemas.microsoft.com/office/drawing/2014/main" id="{B4C8F107-8D2C-41B5-890B-FDF409EF4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321" y="2614105"/>
            <a:ext cx="3562350" cy="310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380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7B529-C8A5-4FF3-8BFF-270C232E4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434272"/>
            <a:ext cx="8534400" cy="560127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EBC7C-AA9A-4EC2-BECA-0E5AEEBF8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653144"/>
            <a:ext cx="9603275" cy="4572000"/>
          </a:xfrm>
        </p:spPr>
        <p:txBody>
          <a:bodyPr>
            <a:normAutofit/>
          </a:bodyPr>
          <a:lstStyle/>
          <a:p>
            <a:r>
              <a:rPr lang="en-US" sz="3500" dirty="0"/>
              <a:t>RESISTANCE #6: SLAVE VIOLENT REVOLTS</a:t>
            </a:r>
          </a:p>
          <a:p>
            <a:r>
              <a:rPr lang="en-US" dirty="0"/>
              <a:t>There are actually 1000s. Here are some famous ones:</a:t>
            </a:r>
          </a:p>
          <a:p>
            <a:pPr lvl="1"/>
            <a:r>
              <a:rPr lang="en-US" dirty="0"/>
              <a:t>1) 1800 Gabriel’s Rebellion- Gabriel Prosser in Richmond, VA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2) 1841 “Creole Case”- like the movie Amistad- a rebellion on a slave ship near New Orleans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3) 1822 Denmark </a:t>
            </a:r>
            <a:r>
              <a:rPr lang="en-US" dirty="0" err="1"/>
              <a:t>Vessey</a:t>
            </a:r>
            <a:r>
              <a:rPr lang="en-US" dirty="0"/>
              <a:t> Rebellion in Charleston, SC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……..the 2 most famous ones????????</a:t>
            </a:r>
          </a:p>
        </p:txBody>
      </p:sp>
      <p:pic>
        <p:nvPicPr>
          <p:cNvPr id="7170" name="Picture 2" descr="Image result for african american slave revolts">
            <a:extLst>
              <a:ext uri="{FF2B5EF4-FFF2-40B4-BE49-F238E27FC236}">
                <a16:creationId xmlns:a16="http://schemas.microsoft.com/office/drawing/2014/main" id="{BB0FD01C-1E60-429C-986E-04EB4D86A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167" y="3870324"/>
            <a:ext cx="85725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028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3CE59-C143-4DCC-830F-6814E766D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537" y="4503724"/>
            <a:ext cx="8534400" cy="11763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90D34-3A28-48EF-ADD1-D8CDE81BA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7686" y="-99331"/>
            <a:ext cx="8642668" cy="2677068"/>
          </a:xfrm>
        </p:spPr>
        <p:txBody>
          <a:bodyPr/>
          <a:lstStyle/>
          <a:p>
            <a:r>
              <a:rPr lang="en-US" sz="4000" dirty="0"/>
              <a:t>1831 NAT TURNER’S REBELLION</a:t>
            </a:r>
          </a:p>
          <a:p>
            <a:pPr lvl="1"/>
            <a:r>
              <a:rPr lang="en-US" dirty="0"/>
              <a:t>Nat Turner uses Religion as his Inspiration &amp; Motivation: What is the message he says God gives to him to share?</a:t>
            </a:r>
          </a:p>
          <a:p>
            <a:pPr lvl="1"/>
            <a:r>
              <a:rPr lang="en-US" dirty="0"/>
              <a:t>New Movie about this rebellion called “The Birth of a Nation” (2016)</a:t>
            </a:r>
          </a:p>
          <a:p>
            <a:pPr lvl="1"/>
            <a:r>
              <a:rPr lang="en-US" dirty="0"/>
              <a:t>Great topic for extra credit or Project #3?</a:t>
            </a:r>
          </a:p>
        </p:txBody>
      </p:sp>
      <p:pic>
        <p:nvPicPr>
          <p:cNvPr id="8194" name="Picture 2" descr="Image result for nat turner the birth of a nation movie poster">
            <a:extLst>
              <a:ext uri="{FF2B5EF4-FFF2-40B4-BE49-F238E27FC236}">
                <a16:creationId xmlns:a16="http://schemas.microsoft.com/office/drawing/2014/main" id="{DE6F029E-E855-4644-ACF9-0BFAC1523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912" y="2121081"/>
            <a:ext cx="5037137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221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969A4-1B7E-4E7B-8F2C-5D8F40CCA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512" y="5359399"/>
            <a:ext cx="8534400" cy="15070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65BA3-3751-4966-BD83-A113EB7B8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755" y="111308"/>
            <a:ext cx="8534400" cy="2480998"/>
          </a:xfrm>
        </p:spPr>
        <p:txBody>
          <a:bodyPr/>
          <a:lstStyle/>
          <a:p>
            <a:r>
              <a:rPr lang="en-US" sz="3200" dirty="0"/>
              <a:t>1835-38 “Black Seminole Slave Rebellion”</a:t>
            </a:r>
          </a:p>
          <a:p>
            <a:pPr lvl="1"/>
            <a:r>
              <a:rPr lang="en-US" dirty="0"/>
              <a:t>Many runaway slaves in the Deep South ran away where?</a:t>
            </a:r>
          </a:p>
          <a:p>
            <a:pPr lvl="1"/>
            <a:r>
              <a:rPr lang="en-US" dirty="0"/>
              <a:t>It turns out there are many links between African-American slaves and Native Americans</a:t>
            </a:r>
          </a:p>
          <a:p>
            <a:pPr lvl="1"/>
            <a:r>
              <a:rPr lang="en-US" dirty="0"/>
              <a:t>Another great topic for extra credit or Project #3?</a:t>
            </a:r>
          </a:p>
        </p:txBody>
      </p:sp>
      <p:pic>
        <p:nvPicPr>
          <p:cNvPr id="9218" name="Picture 2" descr="Image result for black seminole slave rebellion">
            <a:extLst>
              <a:ext uri="{FF2B5EF4-FFF2-40B4-BE49-F238E27FC236}">
                <a16:creationId xmlns:a16="http://schemas.microsoft.com/office/drawing/2014/main" id="{9841005F-C016-4B6D-A7ED-D9ED436BE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55" y="2694758"/>
            <a:ext cx="5629275" cy="456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black seminole slave rebellion">
            <a:extLst>
              <a:ext uri="{FF2B5EF4-FFF2-40B4-BE49-F238E27FC236}">
                <a16:creationId xmlns:a16="http://schemas.microsoft.com/office/drawing/2014/main" id="{252F88DD-009D-4790-AC07-F92454817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407" y="2143632"/>
            <a:ext cx="4176713" cy="441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29272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36</TotalTime>
  <Words>411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Gill Sans MT</vt:lpstr>
      <vt:lpstr>Gallery</vt:lpstr>
      <vt:lpstr>African-American resistance to slavery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African-American resistance to slavery</dc:title>
  <dc:creator>CIAMBARELLA Christopher</dc:creator>
  <cp:lastModifiedBy>CIAMBARELLA Christopher</cp:lastModifiedBy>
  <cp:revision>12</cp:revision>
  <dcterms:created xsi:type="dcterms:W3CDTF">2017-10-13T00:31:11Z</dcterms:created>
  <dcterms:modified xsi:type="dcterms:W3CDTF">2017-10-13T02:08:55Z</dcterms:modified>
</cp:coreProperties>
</file>