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413B-D6A0-4E71-BF48-4F8302787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3048000"/>
          </a:xfrm>
        </p:spPr>
        <p:txBody>
          <a:bodyPr/>
          <a:lstStyle/>
          <a:p>
            <a:r>
              <a:rPr lang="en-US" dirty="0"/>
              <a:t>World War I and the USA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FC89B-AEF1-449F-9561-7FAF0630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1" y="2116067"/>
            <a:ext cx="8915399" cy="6538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USA World War I">
            <a:extLst>
              <a:ext uri="{FF2B5EF4-FFF2-40B4-BE49-F238E27FC236}">
                <a16:creationId xmlns:a16="http://schemas.microsoft.com/office/drawing/2014/main" id="{D2EE9C87-263F-46B3-A3E2-1565B127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523875"/>
            <a:ext cx="863441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AD40-1632-432B-AB42-D0D2C9D4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1060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BIG SOCIAL CHANGE because of WWI-</a:t>
            </a:r>
            <a:br>
              <a:rPr lang="en-US" dirty="0"/>
            </a:br>
            <a:r>
              <a:rPr lang="en-US" dirty="0"/>
              <a:t>100,000s factory jobs + 100,000 men away at war 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14A2-FAEC-4494-B3BE-70B1C4E2E7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jobs for …</a:t>
            </a:r>
          </a:p>
          <a:p>
            <a:pPr lvl="1"/>
            <a:r>
              <a:rPr lang="en-US" dirty="0"/>
              <a:t>women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2E76F-8E5F-4D6F-9AAB-114D1460E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jobs for…</a:t>
            </a:r>
          </a:p>
          <a:p>
            <a:pPr lvl="1"/>
            <a:r>
              <a:rPr lang="en-US" dirty="0"/>
              <a:t>African-Americans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59888-E612-4D06-8605-DBE175FC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6" y="2947988"/>
            <a:ext cx="6057900" cy="391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0EF1D-EEF1-428B-9945-0688A8A9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612" y="2947988"/>
            <a:ext cx="3152775" cy="37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1E7-227F-4BC9-8F2F-F43E90E7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19075"/>
            <a:ext cx="8911687" cy="1685925"/>
          </a:xfrm>
        </p:spPr>
        <p:txBody>
          <a:bodyPr/>
          <a:lstStyle/>
          <a:p>
            <a:r>
              <a:rPr lang="en-US" dirty="0"/>
              <a:t>World War I effects on African-Americans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1C6B-1D0A-431C-AB74-0203A9B3E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525187"/>
            <a:ext cx="4313864" cy="3777622"/>
          </a:xfrm>
        </p:spPr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Increases ‘The Great Migration’ of African-Americans from Jim Crow South to cities in the North, especially New York and Chicago</a:t>
            </a:r>
          </a:p>
          <a:p>
            <a:pPr marL="0" indent="0">
              <a:buNone/>
            </a:pPr>
            <a:r>
              <a:rPr lang="en-US" dirty="0"/>
              <a:t>	Lead to Harlem Renaissance (and Jazz) in New York</a:t>
            </a:r>
          </a:p>
          <a:p>
            <a:r>
              <a:rPr lang="en-US" dirty="0"/>
              <a:t>Lead to rise of Blues in Chicago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D527E-E0DB-43DD-B58C-281225B80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143000"/>
            <a:ext cx="4313864" cy="4760843"/>
          </a:xfrm>
        </p:spPr>
        <p:txBody>
          <a:bodyPr/>
          <a:lstStyle/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African-Americans discover almost just as much racism &amp; prejudice in Northern cities as in the South</a:t>
            </a:r>
          </a:p>
          <a:p>
            <a:pPr lvl="1"/>
            <a:r>
              <a:rPr lang="en-US" dirty="0"/>
              <a:t>Race Riots</a:t>
            </a:r>
          </a:p>
          <a:p>
            <a:pPr lvl="1"/>
            <a:r>
              <a:rPr lang="en-US" dirty="0"/>
              <a:t>1919 Chicago Race Riot</a:t>
            </a:r>
          </a:p>
          <a:p>
            <a:pPr marL="457200" lvl="1" indent="0">
              <a:buNone/>
            </a:pPr>
            <a:r>
              <a:rPr lang="en-US" dirty="0"/>
              <a:t>Great research topic- ‘Arc of Justice’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961F7-4728-42BA-9054-4B1B11DE8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187" y="4356030"/>
            <a:ext cx="7620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8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E4A2-C8CE-497D-B3A4-CA1EE02C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War I Effects on Women</a:t>
            </a:r>
            <a:br>
              <a:rPr lang="en-US" dirty="0"/>
            </a:br>
            <a:r>
              <a:rPr lang="en-US" sz="2400" dirty="0"/>
              <a:t>-WWI pushes 100,000s women out of home into work-world for first time…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76250-BA16-4E34-826E-4885272B05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Women enter work-force in large numbers</a:t>
            </a:r>
          </a:p>
          <a:p>
            <a:r>
              <a:rPr lang="en-US" dirty="0"/>
              <a:t>Greater economic power means greater social power?</a:t>
            </a:r>
          </a:p>
          <a:p>
            <a:r>
              <a:rPr lang="en-US" dirty="0"/>
              <a:t>1919 The 19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lvl="1"/>
            <a:r>
              <a:rPr lang="en-US" dirty="0"/>
              <a:t>Alice Paul?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D074A-844A-4CBA-9FD8-097E9FF22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What happens when men return from war?</a:t>
            </a:r>
          </a:p>
          <a:p>
            <a:pPr lvl="1"/>
            <a:r>
              <a:rPr lang="en-US" dirty="0"/>
              <a:t>Great research topic-</a:t>
            </a:r>
          </a:p>
          <a:p>
            <a:pPr lvl="1"/>
            <a:r>
              <a:rPr lang="en-US" dirty="0"/>
              <a:t>‘A League of their Own’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985B5-A4AF-4EEF-B521-AFCBB35B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3895725"/>
            <a:ext cx="5977703" cy="2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BBCA-C163-4859-84CE-95F00E66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effect of WWI- 1919 Flu 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43F2-B095-4868-AD01-52533BFFD3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Overcrowding in cities</a:t>
            </a:r>
          </a:p>
          <a:p>
            <a:r>
              <a:rPr lang="en-US" dirty="0"/>
              <a:t>No social programs</a:t>
            </a:r>
          </a:p>
          <a:p>
            <a:r>
              <a:rPr lang="en-US" dirty="0"/>
              <a:t>War and bad hygiene</a:t>
            </a:r>
          </a:p>
          <a:p>
            <a:pPr marL="0" indent="0">
              <a:buNone/>
            </a:pPr>
            <a:r>
              <a:rPr lang="en-US" dirty="0"/>
              <a:t>_____________________________</a:t>
            </a:r>
          </a:p>
          <a:p>
            <a:pPr marL="0" indent="0">
              <a:buNone/>
            </a:pPr>
            <a:r>
              <a:rPr lang="en-US" dirty="0"/>
              <a:t>= disease spreads!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D64EE-13E2-4559-9611-A3FEE7AA1F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1917-1919 Flu Epidemic</a:t>
            </a:r>
          </a:p>
          <a:p>
            <a:r>
              <a:rPr lang="en-US" dirty="0"/>
              <a:t>500,000 Americans killed</a:t>
            </a:r>
          </a:p>
          <a:p>
            <a:r>
              <a:rPr lang="en-US" dirty="0"/>
              <a:t>30,000,000 people worldwide killed</a:t>
            </a:r>
          </a:p>
          <a:p>
            <a:r>
              <a:rPr lang="en-US" dirty="0"/>
              <a:t>Great research topics…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F33CB-5C25-4DA1-A04C-5B8E4F50D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176713"/>
            <a:ext cx="7524750" cy="2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4176-99CA-4709-A9D4-D9D84015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25" y="438151"/>
            <a:ext cx="8724899" cy="1190624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 with Team:</a:t>
            </a:r>
            <a:br>
              <a:rPr lang="en-US" dirty="0"/>
            </a:br>
            <a:r>
              <a:rPr lang="en-US" dirty="0"/>
              <a:t>Main ideas in your homework:</a:t>
            </a:r>
            <a:br>
              <a:rPr lang="en-US" dirty="0"/>
            </a:br>
            <a:r>
              <a:rPr lang="en-US" dirty="0"/>
              <a:t>What were the positive and negative effects of World War I on the United States?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USA World War I">
            <a:extLst>
              <a:ext uri="{FF2B5EF4-FFF2-40B4-BE49-F238E27FC236}">
                <a16:creationId xmlns:a16="http://schemas.microsoft.com/office/drawing/2014/main" id="{748C1FF4-7038-4622-B3F1-92144E2C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733674"/>
            <a:ext cx="96583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5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7C9B-2085-4999-A6B3-9B1149A7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Economy becomes world’s only #1 superpower during WWI 1914-1917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E69D-1BD2-43A6-BD7F-DCCA0AC322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Booming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8DC08-AC49-4EBA-8B27-355DDFA61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33600"/>
            <a:ext cx="4313864" cy="3770243"/>
          </a:xfrm>
        </p:spPr>
        <p:txBody>
          <a:bodyPr/>
          <a:lstStyle/>
          <a:p>
            <a:r>
              <a:rPr lang="en-US" dirty="0"/>
              <a:t>NEGATIVE</a:t>
            </a:r>
          </a:p>
          <a:p>
            <a:r>
              <a:rPr lang="en-US" dirty="0"/>
              <a:t>Economy tied to “war”?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USA World War I industry">
            <a:extLst>
              <a:ext uri="{FF2B5EF4-FFF2-40B4-BE49-F238E27FC236}">
                <a16:creationId xmlns:a16="http://schemas.microsoft.com/office/drawing/2014/main" id="{36131B02-0B04-4993-BEFB-45C94638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990850"/>
            <a:ext cx="9040812" cy="36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6E9A-9CDD-4833-90B7-9E148D04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424822"/>
            <a:ext cx="8911687" cy="1280890"/>
          </a:xfrm>
        </p:spPr>
        <p:txBody>
          <a:bodyPr/>
          <a:lstStyle/>
          <a:p>
            <a:r>
              <a:rPr lang="en-US" dirty="0"/>
              <a:t>USA Economy will “boom” after World War 1 (1914-1929)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92C5-8D79-4255-96FC-195287824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721" y="1562100"/>
            <a:ext cx="4313864" cy="3777622"/>
          </a:xfrm>
        </p:spPr>
        <p:txBody>
          <a:bodyPr/>
          <a:lstStyle/>
          <a:p>
            <a:r>
              <a:rPr lang="en-US" dirty="0"/>
              <a:t>POSITIVE-SIDE</a:t>
            </a:r>
          </a:p>
          <a:p>
            <a:r>
              <a:rPr lang="en-US" dirty="0"/>
              <a:t>Text Page 595</a:t>
            </a:r>
          </a:p>
          <a:p>
            <a:pPr lvl="1"/>
            <a:r>
              <a:rPr lang="en-US" dirty="0"/>
              <a:t>Avg. income rises </a:t>
            </a:r>
          </a:p>
          <a:p>
            <a:pPr lvl="2"/>
            <a:r>
              <a:rPr lang="en-US" dirty="0"/>
              <a:t>1914 $627/year</a:t>
            </a:r>
          </a:p>
          <a:p>
            <a:pPr lvl="2"/>
            <a:r>
              <a:rPr lang="en-US" dirty="0"/>
              <a:t>1920 $1407/year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DC4B-5CA9-496D-AFAE-1E57C5A5D7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BUT….(Negative-side?)</a:t>
            </a:r>
          </a:p>
          <a:p>
            <a:r>
              <a:rPr lang="en-US" dirty="0"/>
              <a:t>Who really benefits from “boom”?</a:t>
            </a:r>
          </a:p>
          <a:p>
            <a:pPr lvl="1"/>
            <a:r>
              <a:rPr lang="en-US" dirty="0"/>
              <a:t>Top 1% shareholders</a:t>
            </a:r>
          </a:p>
          <a:p>
            <a:pPr lvl="1"/>
            <a:r>
              <a:rPr lang="en-US" dirty="0"/>
              <a:t>Dupont making $68 million/year profit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Average American no big increase in standard of living? Why?</a:t>
            </a:r>
          </a:p>
          <a:p>
            <a:pPr marL="457200" lvl="1" indent="0">
              <a:buNone/>
            </a:pPr>
            <a:r>
              <a:rPr lang="en-US" dirty="0"/>
              <a:t>INFLATION? </a:t>
            </a:r>
            <a:r>
              <a:rPr lang="en-US" dirty="0" err="1"/>
              <a:t>Pg</a:t>
            </a:r>
            <a:r>
              <a:rPr lang="en-US" dirty="0"/>
              <a:t> 595 ‘Consumer Price Index’?</a:t>
            </a:r>
          </a:p>
        </p:txBody>
      </p:sp>
      <p:pic>
        <p:nvPicPr>
          <p:cNvPr id="4098" name="Picture 2" descr="Image result for USA World War I economy">
            <a:extLst>
              <a:ext uri="{FF2B5EF4-FFF2-40B4-BE49-F238E27FC236}">
                <a16:creationId xmlns:a16="http://schemas.microsoft.com/office/drawing/2014/main" id="{FFA30CDB-AA48-4D78-82B0-25C39F0F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97" y="3558547"/>
            <a:ext cx="3038475" cy="29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9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8890-24EF-4D2C-9DF4-B3BB5B5B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Economy becomes a ‘command economy’- very proficient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FFD3-E54D-496A-9648-83D8BCC54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WIB (War Industries Board) ensures 100% US economy working together to support war effort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3D932-CF28-4571-94FA-7309267D0D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NEGATIVE?</a:t>
            </a:r>
          </a:p>
          <a:p>
            <a:r>
              <a:rPr lang="en-US" dirty="0"/>
              <a:t>Is this ‘fascism’ and not ‘free-market?”</a:t>
            </a:r>
          </a:p>
          <a:p>
            <a:pPr lvl="1"/>
            <a:r>
              <a:rPr lang="en-US" dirty="0"/>
              <a:t>100% US economy is for war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7F7DB-74A3-43EB-AB39-2647AD5A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1" y="3734291"/>
            <a:ext cx="9753600" cy="2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8413-E129-431E-AF46-82E78BF9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greatly increases size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1D5-7992-4066-8ACB-4DD460CCD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pPr lvl="1"/>
            <a:r>
              <a:rPr lang="en-US" dirty="0"/>
              <a:t>Majority of Americans support war effort and success of WWI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A3F92-07A7-4794-B5C2-97684ACF7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Fascism elements?</a:t>
            </a:r>
          </a:p>
          <a:p>
            <a:pPr lvl="1"/>
            <a:r>
              <a:rPr lang="en-US" dirty="0"/>
              <a:t>Propaganda</a:t>
            </a:r>
          </a:p>
          <a:p>
            <a:pPr lvl="2"/>
            <a:r>
              <a:rPr lang="en-US" dirty="0"/>
              <a:t>CPI</a:t>
            </a:r>
          </a:p>
          <a:p>
            <a:pPr lvl="2"/>
            <a:r>
              <a:rPr lang="en-US" dirty="0"/>
              <a:t>Committee on Public Information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1917 Espionage &amp; Sedition 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E03AD-C863-4E2C-A370-56EE6B06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37" y="3189219"/>
            <a:ext cx="4681389" cy="31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EB34-3ABE-4304-B76E-312C0DE3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CPI- Committee on Public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2CBC-D7BE-4F4A-94DE-D3B3DE89B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 Government propaganda to make Americans support WWI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-Anti-German immigrant hysteria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E7907-4800-4667-B1F4-BD21C2B12C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1264555"/>
            <a:ext cx="4313238" cy="2579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FA500-F093-4189-AA6F-D3FBFC99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3" y="3924300"/>
            <a:ext cx="33337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E951-412D-42D2-9CDC-7DF6F562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1917 Espionage &amp; Sedition Acts</a:t>
            </a:r>
            <a:br>
              <a:rPr lang="en-US" dirty="0"/>
            </a:br>
            <a:br>
              <a:rPr lang="en-US" sz="1600" dirty="0"/>
            </a:br>
            <a:r>
              <a:rPr lang="en-US" sz="1600" dirty="0"/>
              <a:t>Illegal to criticize US government or World War I effort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552D-0EC1-4F61-A7A3-D005CFBA63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Eugene Debs</a:t>
            </a:r>
          </a:p>
          <a:p>
            <a:pPr lvl="1"/>
            <a:r>
              <a:rPr lang="en-US" dirty="0"/>
              <a:t>“Wars are started by and for only the rich &amp; fought only by the poor”</a:t>
            </a:r>
          </a:p>
          <a:p>
            <a:pPr lvl="1"/>
            <a:r>
              <a:rPr lang="en-US" dirty="0"/>
              <a:t>10 year prison sentence for this sentence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EE3A5-EAA1-4D05-8BF5-A18B0C4CAC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Emma Goldman</a:t>
            </a:r>
          </a:p>
          <a:p>
            <a:pPr lvl="1"/>
            <a:r>
              <a:rPr lang="en-US" dirty="0"/>
              <a:t>No Conscription League</a:t>
            </a:r>
          </a:p>
          <a:p>
            <a:pPr lvl="1"/>
            <a:r>
              <a:rPr lang="en-US" dirty="0"/>
              <a:t>Free countries should not force its citizens to join army and kill others</a:t>
            </a:r>
          </a:p>
          <a:p>
            <a:pPr lvl="1"/>
            <a:r>
              <a:rPr lang="en-US" dirty="0"/>
              <a:t>2 years in jail/ $10,000 fine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DEBATE WITH YOUR TEAM…..</a:t>
            </a:r>
          </a:p>
          <a:p>
            <a:pPr lvl="1"/>
            <a:r>
              <a:rPr lang="en-US" dirty="0"/>
              <a:t>Is this good or bad?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A784D-BEE7-442E-8EB0-61B3A027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9" y="2684394"/>
            <a:ext cx="24003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BF567-57C3-44A8-8D5B-938EB5C3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4114800"/>
            <a:ext cx="4762500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6BA1-C258-4F45-9995-9733C71D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52660"/>
            <a:ext cx="8911687" cy="1280890"/>
          </a:xfrm>
        </p:spPr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602 </a:t>
            </a:r>
            <a:r>
              <a:rPr lang="en-US" dirty="0" err="1"/>
              <a:t>Schenck</a:t>
            </a:r>
            <a:r>
              <a:rPr lang="en-US" dirty="0"/>
              <a:t> vs. United States 1919</a:t>
            </a:r>
            <a:br>
              <a:rPr lang="en-US" dirty="0"/>
            </a:br>
            <a:r>
              <a:rPr lang="en-US" dirty="0"/>
              <a:t>			Debate with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8865E-2D1D-488D-8046-180FB6EB2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1547948"/>
            <a:ext cx="4313864" cy="3777622"/>
          </a:xfrm>
        </p:spPr>
        <p:txBody>
          <a:bodyPr/>
          <a:lstStyle/>
          <a:p>
            <a:r>
              <a:rPr lang="en-US" dirty="0"/>
              <a:t>1917 Ruling</a:t>
            </a:r>
          </a:p>
          <a:p>
            <a:pPr lvl="1"/>
            <a:r>
              <a:rPr lang="en-US" dirty="0"/>
              <a:t>First Amendment Freedom on Free Speech and Protest can have limits if “clear and present danger” such as “yelling fire in a crowded theatre”.</a:t>
            </a:r>
          </a:p>
          <a:p>
            <a:pPr lvl="1"/>
            <a:r>
              <a:rPr lang="en-US" dirty="0"/>
              <a:t>War-time is the same situation, so free-speech can be limited</a:t>
            </a:r>
          </a:p>
          <a:p>
            <a:pPr marL="457200" lvl="1" indent="0">
              <a:buNone/>
            </a:pPr>
            <a:r>
              <a:rPr lang="en-US" dirty="0"/>
              <a:t>Agree or disagree and 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644B6-86D2-4822-8612-E523EA3BB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633550"/>
            <a:ext cx="4313864" cy="3777622"/>
          </a:xfrm>
        </p:spPr>
        <p:txBody>
          <a:bodyPr/>
          <a:lstStyle/>
          <a:p>
            <a:r>
              <a:rPr lang="en-US" dirty="0"/>
              <a:t>1919 Ruling</a:t>
            </a:r>
          </a:p>
          <a:p>
            <a:pPr lvl="1"/>
            <a:r>
              <a:rPr lang="en-US" dirty="0"/>
              <a:t>More pro-free speech because “truth will win out in a free and open marketplace of ideas.”</a:t>
            </a:r>
          </a:p>
          <a:p>
            <a:pPr marL="457200" lvl="1" indent="0">
              <a:buNone/>
            </a:pPr>
            <a:r>
              <a:rPr lang="en-US" dirty="0"/>
              <a:t>Agree or disagree and why?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26AB4-6D41-4AFC-AFE2-E2B8D0C49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17" y="4195763"/>
            <a:ext cx="76200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78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513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World War I and the USA</vt:lpstr>
      <vt:lpstr>Discuss with Team: Main ideas in your homework: What were the positive and negative effects of World War I on the United States?  </vt:lpstr>
      <vt:lpstr>USA Economy becomes world’s only #1 superpower during WWI 1914-1917</vt:lpstr>
      <vt:lpstr>USA Economy will “boom” after World War 1 (1914-1929)</vt:lpstr>
      <vt:lpstr>USA Economy becomes a ‘command economy’- very proficient</vt:lpstr>
      <vt:lpstr>US Government greatly increases size and power</vt:lpstr>
      <vt:lpstr>CPI- Committee on Public Information</vt:lpstr>
      <vt:lpstr>1917 Espionage &amp; Sedition Acts  Illegal to criticize US government or World War I effort</vt:lpstr>
      <vt:lpstr>Pg 602 Schenck vs. United States 1919    Debate with your team</vt:lpstr>
      <vt:lpstr>BIG SOCIAL CHANGE because of WWI- 100,000s factory jobs + 100,000 men away at war =</vt:lpstr>
      <vt:lpstr>World War I effects on African-Americans</vt:lpstr>
      <vt:lpstr>World War I Effects on Women -WWI pushes 100,000s women out of home into work-world for first time…</vt:lpstr>
      <vt:lpstr>One final effect of WWI- 1919 Flu Epidemic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and the USA</dc:title>
  <dc:creator>CIAMBARELLA Christopher</dc:creator>
  <cp:lastModifiedBy>CIAMBARELLA Christopher</cp:lastModifiedBy>
  <cp:revision>14</cp:revision>
  <dcterms:created xsi:type="dcterms:W3CDTF">2018-01-11T23:38:33Z</dcterms:created>
  <dcterms:modified xsi:type="dcterms:W3CDTF">2018-01-12T00:32:01Z</dcterms:modified>
</cp:coreProperties>
</file>